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2"/>
    <p:sldId id="1042" r:id="rId3"/>
    <p:sldId id="1043" r:id="rId4"/>
    <p:sldId id="1044" r:id="rId5"/>
    <p:sldId id="1045" r:id="rId6"/>
    <p:sldId id="1046" r:id="rId7"/>
    <p:sldId id="1047" r:id="rId8"/>
    <p:sldId id="1048" r:id="rId9"/>
    <p:sldId id="1009" r:id="rId10"/>
    <p:sldId id="1049" r:id="rId11"/>
    <p:sldId id="1017" r:id="rId12"/>
    <p:sldId id="1015" r:id="rId13"/>
    <p:sldId id="1020" r:id="rId14"/>
    <p:sldId id="1032" r:id="rId15"/>
    <p:sldId id="1050" r:id="rId16"/>
    <p:sldId id="1033" r:id="rId17"/>
    <p:sldId id="1021" r:id="rId18"/>
    <p:sldId id="1040" r:id="rId19"/>
    <p:sldId id="1052" r:id="rId20"/>
    <p:sldId id="1016" r:id="rId21"/>
    <p:sldId id="1053" r:id="rId22"/>
    <p:sldId id="1034" r:id="rId23"/>
    <p:sldId id="1035" r:id="rId2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Collecting stamps is my hobby.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662960"/>
            <a:ext cx="11485848" cy="267765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根据中文提示写单词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flying kites in spring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coins very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86694" y="2379426"/>
            <a:ext cx="114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hobby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956246" y="3728508"/>
            <a:ext cx="1159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collect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2952490"/>
            <a:ext cx="7966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爱好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对应的单词为</a:t>
            </a:r>
            <a:r>
              <a:rPr lang="en-US" altLang="zh-CN">
                <a:cs typeface="Times New Roman" panose="02020603050405020304" pitchFamily="18" charset="0"/>
              </a:rPr>
              <a:t>hobby,</a:t>
            </a:r>
            <a:r>
              <a:rPr lang="zh-CN" altLang="zh-CN">
                <a:cs typeface="Times New Roman" panose="02020603050405020304" pitchFamily="18" charset="0"/>
              </a:rPr>
              <a:t>故填</a:t>
            </a:r>
            <a:r>
              <a:rPr lang="en-US" altLang="zh-CN">
                <a:cs typeface="Times New Roman" panose="02020603050405020304" pitchFamily="18" charset="0"/>
              </a:rPr>
              <a:t>hobby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0854" y="4202504"/>
            <a:ext cx="71745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收集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对应的单词为</a:t>
            </a:r>
            <a:r>
              <a:rPr lang="en-US" altLang="zh-CN">
                <a:cs typeface="Times New Roman" panose="02020603050405020304" pitchFamily="18" charset="0"/>
              </a:rPr>
              <a:t>collect,</a:t>
            </a:r>
            <a:r>
              <a:rPr lang="zh-CN" altLang="zh-CN">
                <a:cs typeface="Times New Roman" panose="02020603050405020304" pitchFamily="18" charset="0"/>
              </a:rPr>
              <a:t>故填</a:t>
            </a:r>
            <a:r>
              <a:rPr lang="en-US" altLang="zh-CN">
                <a:cs typeface="Times New Roman" panose="02020603050405020304" pitchFamily="18" charset="0"/>
              </a:rPr>
              <a:t>collect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24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332398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邮票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letter before you send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me?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there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lots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shop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95691" y="1127160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stamp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1724804"/>
            <a:ext cx="76065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邮票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对应的单词为</a:t>
            </a:r>
            <a:r>
              <a:rPr lang="en-US" altLang="zh-CN">
                <a:cs typeface="Times New Roman" panose="02020603050405020304" pitchFamily="18" charset="0"/>
              </a:rPr>
              <a:t>stamp,</a:t>
            </a:r>
            <a:r>
              <a:rPr lang="zh-CN" altLang="zh-CN">
                <a:cs typeface="Times New Roman" panose="02020603050405020304" pitchFamily="18" charset="0"/>
              </a:rPr>
              <a:t>故填</a:t>
            </a:r>
            <a:r>
              <a:rPr lang="en-US" altLang="zh-CN">
                <a:cs typeface="Times New Roman" panose="02020603050405020304" pitchFamily="18" charset="0"/>
              </a:rPr>
              <a:t>stamp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7999" y="2959932"/>
            <a:ext cx="66733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信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对应的单词为</a:t>
            </a:r>
            <a:r>
              <a:rPr lang="en-US" altLang="zh-CN">
                <a:cs typeface="Times New Roman" panose="02020603050405020304" pitchFamily="18" charset="0"/>
              </a:rPr>
              <a:t>letter,</a:t>
            </a:r>
            <a:r>
              <a:rPr lang="zh-CN" altLang="zh-CN">
                <a:cs typeface="Times New Roman" panose="02020603050405020304" pitchFamily="18" charset="0"/>
              </a:rPr>
              <a:t>故填</a:t>
            </a:r>
            <a:r>
              <a:rPr lang="en-US" altLang="zh-CN">
                <a:cs typeface="Times New Roman" panose="02020603050405020304" pitchFamily="18" charset="0"/>
              </a:rPr>
              <a:t>letter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7999" y="4217805"/>
            <a:ext cx="114887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玩具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对应的单词为</a:t>
            </a:r>
            <a:r>
              <a:rPr lang="en-US" altLang="zh-CN">
                <a:cs typeface="Times New Roman" panose="02020603050405020304" pitchFamily="18" charset="0"/>
              </a:rPr>
              <a:t>toy,</a:t>
            </a:r>
            <a:r>
              <a:rPr lang="zh-CN" altLang="zh-CN">
                <a:cs typeface="Times New Roman" panose="02020603050405020304" pitchFamily="18" charset="0"/>
              </a:rPr>
              <a:t>是可数名词，空前是</a:t>
            </a:r>
            <a:r>
              <a:rPr lang="en-US" altLang="zh-CN">
                <a:cs typeface="Times New Roman" panose="02020603050405020304" pitchFamily="18" charset="0"/>
              </a:rPr>
              <a:t>lots of,</a:t>
            </a:r>
            <a:r>
              <a:rPr lang="zh-CN" altLang="zh-CN">
                <a:cs typeface="Times New Roman" panose="02020603050405020304" pitchFamily="18" charset="0"/>
              </a:rPr>
              <a:t>后接可数名词</a:t>
            </a:r>
            <a:r>
              <a:rPr lang="zh-CN" altLang="zh-CN" smtClean="0">
                <a:cs typeface="Times New Roman" panose="02020603050405020304" pitchFamily="18" charset="0"/>
              </a:rPr>
              <a:t>复</a:t>
            </a:r>
            <a:endParaRPr lang="en-US" altLang="zh-CN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mtClean="0">
                <a:cs typeface="Times New Roman" panose="02020603050405020304" pitchFamily="18" charset="0"/>
              </a:rPr>
              <a:t>数</a:t>
            </a:r>
            <a:r>
              <a:rPr lang="zh-CN" altLang="zh-CN">
                <a:cs typeface="Times New Roman" panose="02020603050405020304" pitchFamily="18" charset="0"/>
              </a:rPr>
              <a:t>，故填</a:t>
            </a:r>
            <a:r>
              <a:rPr lang="en-US" altLang="zh-CN">
                <a:cs typeface="Times New Roman" panose="02020603050405020304" pitchFamily="18" charset="0"/>
              </a:rPr>
              <a:t>toys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04492" y="2478087"/>
            <a:ext cx="1000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letter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213623" y="3688345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toys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694363"/>
            <a:ext cx="11485848" cy="324653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got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 from Canada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any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some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3" y="836712"/>
            <a:ext cx="7222905" cy="76758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6490" y="24578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9555" y="4844187"/>
            <a:ext cx="11296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stamps</a:t>
            </a:r>
            <a:r>
              <a:rPr lang="zh-CN" altLang="zh-CN">
                <a:cs typeface="Times New Roman" panose="02020603050405020304" pitchFamily="18" charset="0"/>
              </a:rPr>
              <a:t>是复数。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修饰单数名词，排除选项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；</a:t>
            </a:r>
            <a:r>
              <a:rPr lang="en-US" altLang="zh-CN">
                <a:cs typeface="Times New Roman" panose="02020603050405020304" pitchFamily="18" charset="0"/>
              </a:rPr>
              <a:t>any</a:t>
            </a:r>
            <a:r>
              <a:rPr lang="zh-CN" altLang="zh-CN">
                <a:cs typeface="Times New Roman" panose="02020603050405020304" pitchFamily="18" charset="0"/>
              </a:rPr>
              <a:t>用于否定句或疑问句中，不符合，排除选项</a:t>
            </a:r>
            <a:r>
              <a:rPr lang="en-US" altLang="zh-CN">
                <a:cs typeface="Times New Roman" panose="02020603050405020304" pitchFamily="18" charset="0"/>
              </a:rPr>
              <a:t>B,</a:t>
            </a:r>
            <a:r>
              <a:rPr lang="zh-CN" altLang="zh-CN">
                <a:cs typeface="Times New Roman" panose="02020603050405020304" pitchFamily="18" charset="0"/>
              </a:rPr>
              <a:t>故选</a:t>
            </a:r>
            <a:r>
              <a:rPr lang="en-US" altLang="zh-CN">
                <a:cs typeface="Times New Roman" panose="02020603050405020304" pitchFamily="18" charset="0"/>
              </a:rPr>
              <a:t>C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18574"/>
            <a:ext cx="11485848" cy="4616648"/>
          </a:xfrm>
        </p:spPr>
        <p:txBody>
          <a:bodyPr/>
          <a:lstStyle/>
          <a:p>
            <a:pPr marL="1792288" indent="-1792288"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stamps from Canada. They have got beautiful flowers on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them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</a:p>
          <a:p>
            <a:pPr lvl="0" hangingPunct="0"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T-shirt has got a lovely panda on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them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294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0590" y="2656585"/>
            <a:ext cx="11296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on</a:t>
            </a:r>
            <a:r>
              <a:rPr lang="zh-CN" altLang="zh-CN">
                <a:cs typeface="Times New Roman" panose="02020603050405020304" pitchFamily="18" charset="0"/>
              </a:rPr>
              <a:t>是介词，后面接人称代词宾格，</a:t>
            </a:r>
            <a:r>
              <a:rPr lang="en-US" altLang="zh-CN">
                <a:cs typeface="Times New Roman" panose="02020603050405020304" pitchFamily="18" charset="0"/>
              </a:rPr>
              <a:t>they</a:t>
            </a:r>
            <a:r>
              <a:rPr lang="zh-CN" altLang="zh-CN">
                <a:cs typeface="Times New Roman" panose="02020603050405020304" pitchFamily="18" charset="0"/>
              </a:rPr>
              <a:t>是主格，排除选项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。此句的主语是复数，排除选项</a:t>
            </a:r>
            <a:r>
              <a:rPr lang="en-US" altLang="zh-CN">
                <a:cs typeface="Times New Roman" panose="02020603050405020304" pitchFamily="18" charset="0"/>
              </a:rPr>
              <a:t>C,</a:t>
            </a:r>
            <a:r>
              <a:rPr lang="zh-CN" altLang="zh-CN">
                <a:cs typeface="Times New Roman" panose="02020603050405020304" pitchFamily="18" charset="0"/>
              </a:rPr>
              <a:t>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4668" y="5195105"/>
            <a:ext cx="112241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on</a:t>
            </a:r>
            <a:r>
              <a:rPr lang="zh-CN" altLang="zh-CN">
                <a:cs typeface="Times New Roman" panose="02020603050405020304" pitchFamily="18" charset="0"/>
              </a:rPr>
              <a:t>是介词，后面接人称代词宾格，</a:t>
            </a:r>
            <a:r>
              <a:rPr lang="en-US" altLang="zh-CN">
                <a:cs typeface="Times New Roman" panose="02020603050405020304" pitchFamily="18" charset="0"/>
              </a:rPr>
              <a:t>they</a:t>
            </a:r>
            <a:r>
              <a:rPr lang="zh-CN" altLang="zh-CN">
                <a:cs typeface="Times New Roman" panose="02020603050405020304" pitchFamily="18" charset="0"/>
              </a:rPr>
              <a:t>是主格，排除选项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。此句的主语是单数，排除选项</a:t>
            </a:r>
            <a:r>
              <a:rPr lang="en-US" altLang="zh-CN">
                <a:cs typeface="Times New Roman" panose="02020603050405020304" pitchFamily="18" charset="0"/>
              </a:rPr>
              <a:t>B,</a:t>
            </a:r>
            <a:r>
              <a:rPr lang="zh-CN" altLang="zh-CN">
                <a:cs typeface="Times New Roman" panose="02020603050405020304" pitchFamily="18" charset="0"/>
              </a:rPr>
              <a:t>故选</a:t>
            </a:r>
            <a:r>
              <a:rPr lang="en-US" altLang="zh-CN">
                <a:cs typeface="Times New Roman" panose="02020603050405020304" pitchFamily="18" charset="0"/>
              </a:rPr>
              <a:t>C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2345" y="404779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988326"/>
            <a:ext cx="11485848" cy="1384995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got a picture of the Great Wall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ones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one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stamps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9844" y="4202504"/>
            <a:ext cx="74168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this</a:t>
            </a:r>
            <a:r>
              <a:rPr lang="zh-CN" altLang="zh-CN">
                <a:cs typeface="Times New Roman" panose="02020603050405020304" pitchFamily="18" charset="0"/>
              </a:rPr>
              <a:t>后面应该用单数，只有</a:t>
            </a:r>
            <a:r>
              <a:rPr lang="en-US" altLang="zh-CN">
                <a:cs typeface="Times New Roman" panose="02020603050405020304" pitchFamily="18" charset="0"/>
              </a:rPr>
              <a:t>one</a:t>
            </a:r>
            <a:r>
              <a:rPr lang="zh-CN" altLang="zh-CN">
                <a:cs typeface="Times New Roman" panose="02020603050405020304" pitchFamily="18" charset="0"/>
              </a:rPr>
              <a:t>符合，故选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350" y="30991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 txBox="1">
            <a:spLocks/>
          </p:cNvSpPr>
          <p:nvPr/>
        </p:nvSpPr>
        <p:spPr bwMode="auto">
          <a:xfrm>
            <a:off x="360854" y="104411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hobby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Collect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	B. Collecting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	C. Collecting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350" y="11549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50590" y="2321725"/>
            <a:ext cx="71287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此句用动名词作主语，</a:t>
            </a:r>
            <a:r>
              <a:rPr lang="en-US" altLang="zh-CN">
                <a:cs typeface="Times New Roman" panose="02020603050405020304" pitchFamily="18" charset="0"/>
              </a:rPr>
              <a:t>be</a:t>
            </a:r>
            <a:r>
              <a:rPr lang="zh-CN" altLang="zh-CN">
                <a:cs typeface="Times New Roman" panose="02020603050405020304" pitchFamily="18" charset="0"/>
              </a:rPr>
              <a:t>动词用</a:t>
            </a:r>
            <a:r>
              <a:rPr lang="en-US" altLang="zh-CN">
                <a:cs typeface="Times New Roman" panose="02020603050405020304" pitchFamily="18" charset="0"/>
              </a:rPr>
              <a:t>is,</a:t>
            </a:r>
            <a:r>
              <a:rPr lang="zh-CN" altLang="zh-CN">
                <a:cs typeface="Times New Roman" panose="02020603050405020304" pitchFamily="18" charset="0"/>
              </a:rPr>
              <a:t>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71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52C12C84-2B3C-3A47-8229-BF21F1D984D2}"/>
              </a:ext>
            </a:extLst>
          </p:cNvPr>
          <p:cNvSpPr/>
          <p:nvPr/>
        </p:nvSpPr>
        <p:spPr bwMode="auto">
          <a:xfrm>
            <a:off x="360854" y="780579"/>
            <a:ext cx="11485848" cy="5673643"/>
          </a:xfrm>
          <a:prstGeom prst="rect">
            <a:avLst/>
          </a:prstGeom>
          <a:solidFill>
            <a:srgbClr val="E8F6FD"/>
          </a:solidFill>
          <a:ln w="19050" algn="ctr">
            <a:solidFill>
              <a:schemeClr val="bg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3060"/>
            <a:ext cx="11485848" cy="518116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可数名词和不可数名词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可数名词指的是能够用数目来计算的人或事物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可以分为单数和复数。有单复数变化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单数形式前常可用限定词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“a/an”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来修饰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复数形式一般是在词尾加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等。也可以用具体的数字来修饰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one, two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不可数名词是指不能用数目来计算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不可以分成个体的概念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状态、品质、感情或表示物质材料的东西。没有复数形式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不能直接用数字修饰。前面一般不能用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a/an,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但可以用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等词修饰。</a:t>
            </a:r>
            <a:endParaRPr lang="zh-CN" altLang="zh-CN" sz="105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94" y="764704"/>
            <a:ext cx="1714839" cy="51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51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690886"/>
            <a:ext cx="11485848" cy="461664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连词成句。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there, a, is, letter, me, for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is, from, this, your, mother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1994395"/>
            <a:ext cx="378161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Is there a letter for me?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7600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根据已给标点可知，本句为疑问句，本句意为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有给我的信吗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there a letter for me?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52221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根据已给标点可知，本句为感叹句，本句意为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这封信来自你的妈妈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letter is from your mother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8106" y="4504229"/>
            <a:ext cx="530125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This letter is from your mother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18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53078"/>
            <a:ext cx="11485848" cy="397031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 got, have, Chinese, any, stamps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 </a:t>
            </a: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is, collecting, hobby, my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10231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根据已给标点可知，本句为疑问句，本句意为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你有一些中国邮票吗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 you got any Chinese stamps?</a:t>
            </a:r>
            <a:r>
              <a:rPr lang="en-US" altLang="zh-CN" b="1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9574" y="1492830"/>
            <a:ext cx="55034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Have you got any Chinese stamps?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9574" y="4049833"/>
            <a:ext cx="10078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Collecting stamps is my hobby./My hobby is collecting stamps.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58683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根据已给标点可知，本句为陈述句，本句意为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集邮是我的爱好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我的爱好是集邮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“Collecting stamps is my hobby./My hobby is collecting stamps.</a:t>
            </a:r>
            <a:r>
              <a:rPr lang="en-US" altLang="zh-CN" b="1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79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2325"/>
            <a:ext cx="11485848" cy="526297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collect stamps?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like collecting 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hobby?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671E4FC0-7B12-4A49-FBF9-178449EBA54E}"/>
              </a:ext>
            </a:extLst>
          </p:cNvPr>
          <p:cNvSpPr txBox="1">
            <a:spLocks/>
          </p:cNvSpPr>
          <p:nvPr/>
        </p:nvSpPr>
        <p:spPr bwMode="auto">
          <a:xfrm>
            <a:off x="6544398" y="1622371"/>
            <a:ext cx="5302304" cy="38885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Collecting coins is my hobby.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Have you got any coins?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Playing basketball is my hobby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 also have got coins from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England and Australia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28596" y="23233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3477770"/>
            <a:ext cx="573514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引导的一般疑问句，其肯定回答为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，否定回答为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don’t.</a:t>
            </a:r>
            <a:r>
              <a:rPr lang="en-US" altLang="zh-CN" b="1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48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60564"/>
            <a:ext cx="11485848" cy="4413516"/>
          </a:xfrm>
        </p:spPr>
        <p:txBody>
          <a:bodyPr/>
          <a:lstStyle/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40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40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40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40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I’ve got some coins from different countries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any coins from Canada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240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have. </a:t>
            </a:r>
            <a:r>
              <a:rPr lang="en-US" altLang="zh-CN" sz="24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what’s your hobby?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endParaRPr lang="en-US" altLang="zh-CN" sz="24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40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26859" y="873354"/>
            <a:ext cx="44435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A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3826379" y="876313"/>
            <a:ext cx="38985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B</a:t>
            </a:r>
            <a:endParaRPr lang="zh-CN" altLang="en-US" sz="2400"/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1353558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根据问句可知，本句回答爱好是什么，又因下文提到硬币，故此处爱好为收集硬币，故选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0854" y="2292662"/>
            <a:ext cx="904672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3.</a:t>
            </a:r>
            <a:r>
              <a:rPr lang="zh-CN" altLang="zh-CN" sz="2400">
                <a:cs typeface="Times New Roman" panose="02020603050405020304" pitchFamily="18" charset="0"/>
              </a:rPr>
              <a:t>根据答句可知，本句询问是否有硬币，故选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62244" y="3721196"/>
            <a:ext cx="38985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E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1574640" y="4665926"/>
            <a:ext cx="407484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C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360854" y="4201810"/>
            <a:ext cx="6862043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本句进一步介绍收集到的硬币，故选</a:t>
            </a:r>
            <a:r>
              <a:rPr lang="en-US" altLang="zh-CN" sz="2400">
                <a:cs typeface="Times New Roman" panose="02020603050405020304" pitchFamily="18" charset="0"/>
              </a:rPr>
              <a:t>E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0854" y="5160792"/>
            <a:ext cx="760656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根据问句可知，本句回答爱好是什么，故选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内容占位符 1">
            <a:extLst>
              <a:ext uri="{FF2B5EF4-FFF2-40B4-BE49-F238E27FC236}">
                <a16:creationId xmlns:a16="http://schemas.microsoft.com/office/drawing/2014/main" id="{671E4FC0-7B12-4A49-FBF9-178449EBA54E}"/>
              </a:ext>
            </a:extLst>
          </p:cNvPr>
          <p:cNvSpPr txBox="1">
            <a:spLocks/>
          </p:cNvSpPr>
          <p:nvPr/>
        </p:nvSpPr>
        <p:spPr bwMode="auto">
          <a:xfrm>
            <a:off x="7251714" y="2012692"/>
            <a:ext cx="4532124" cy="297312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Collecting coins is my hobby. 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Have you got any coins?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Playing basketball is my hobby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No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 also have got coins from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England and Australia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9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单元目标导航.eps">
            <a:extLst>
              <a:ext uri="{FF2B5EF4-FFF2-40B4-BE49-F238E27FC236}">
                <a16:creationId xmlns:a16="http://schemas.microsoft.com/office/drawing/2014/main" id="{B09212A5-9C15-FB68-1825-F916CAFA8E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78451"/>
            <a:ext cx="11485848" cy="526413"/>
          </a:xfrm>
          <a:prstGeom prst="rect">
            <a:avLst/>
          </a:prstGeom>
        </p:spPr>
      </p:pic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E8868A71-6DC7-047D-9973-CB7092D0533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60854" y="2195720"/>
          <a:ext cx="11485848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459435">
                  <a:extLst>
                    <a:ext uri="{9D8B030D-6E8A-4147-A177-3AD203B41FA5}">
                      <a16:colId xmlns:a16="http://schemas.microsoft.com/office/drawing/2014/main" val="3242795317"/>
                    </a:ext>
                  </a:extLst>
                </a:gridCol>
                <a:gridCol w="11026413">
                  <a:extLst>
                    <a:ext uri="{9D8B030D-6E8A-4147-A177-3AD203B41FA5}">
                      <a16:colId xmlns:a16="http://schemas.microsoft.com/office/drawing/2014/main" val="4262571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重音与重读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lect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stamps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lec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stamps is my 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These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stamps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from 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nada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you got any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stamps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from </a:t>
                      </a:r>
                      <a:r>
                        <a:rPr lang="en-US" sz="28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665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59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89524"/>
            <a:ext cx="11485848" cy="3323987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从方框中选择合适的单词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bicycle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other countries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27200"/>
            <a:ext cx="7534552" cy="6244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97488" y="2738061"/>
            <a:ext cx="114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hobby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3332860"/>
            <a:ext cx="83266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根据答句可知，本句询问爱好是什么，故填</a:t>
            </a:r>
            <a:r>
              <a:rPr lang="en-US" altLang="zh-CN">
                <a:cs typeface="Times New Roman" panose="02020603050405020304" pitchFamily="18" charset="0"/>
              </a:rPr>
              <a:t>hobby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0854" y="4584334"/>
            <a:ext cx="68144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2.</a:t>
            </a:r>
            <a:r>
              <a:rPr lang="zh-CN" altLang="zh-CN">
                <a:cs typeface="Times New Roman" panose="02020603050405020304" pitchFamily="18" charset="0"/>
              </a:rPr>
              <a:t>此处用动名词作宾语，故填</a:t>
            </a:r>
            <a:r>
              <a:rPr lang="en-US" altLang="zh-CN">
                <a:cs typeface="Times New Roman" panose="02020603050405020304" pitchFamily="18" charset="0"/>
              </a:rPr>
              <a:t>collecting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0854" y="5180154"/>
            <a:ext cx="9766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3.any</a:t>
            </a:r>
            <a:r>
              <a:rPr lang="zh-CN" altLang="zh-CN">
                <a:cs typeface="Times New Roman" panose="02020603050405020304" pitchFamily="18" charset="0"/>
              </a:rPr>
              <a:t>表示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一些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，常用于疑问句或否定句中，故填</a:t>
            </a:r>
            <a:r>
              <a:rPr lang="en-US" altLang="zh-CN">
                <a:cs typeface="Times New Roman" panose="02020603050405020304" pitchFamily="18" charset="0"/>
              </a:rPr>
              <a:t>any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59467" y="4015577"/>
            <a:ext cx="1638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collecting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844767" y="4015577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any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694606" y="2226288"/>
            <a:ext cx="10873208" cy="49384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332946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I’ve got a </a:t>
            </a: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from Japan. Do you </a:t>
            </a: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hobbies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also ride my </a:t>
            </a: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weekends. What about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you?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82552" y="1131956"/>
            <a:ext cx="147989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favourite</a:t>
            </a:r>
            <a:endParaRPr lang="zh-CN" altLang="en-US" sz="2600"/>
          </a:p>
        </p:txBody>
      </p:sp>
      <p:sp>
        <p:nvSpPr>
          <p:cNvPr id="6" name="矩形 5"/>
          <p:cNvSpPr/>
          <p:nvPr/>
        </p:nvSpPr>
        <p:spPr>
          <a:xfrm>
            <a:off x="8526226" y="1131956"/>
            <a:ext cx="851515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have</a:t>
            </a:r>
            <a:endParaRPr lang="zh-CN" altLang="en-US" sz="2600"/>
          </a:p>
        </p:txBody>
      </p:sp>
      <p:sp>
        <p:nvSpPr>
          <p:cNvPr id="7" name="矩形 6"/>
          <p:cNvSpPr/>
          <p:nvPr/>
        </p:nvSpPr>
        <p:spPr>
          <a:xfrm>
            <a:off x="360854" y="1695182"/>
            <a:ext cx="8110616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cs typeface="Times New Roman" panose="02020603050405020304" pitchFamily="18" charset="0"/>
              </a:rPr>
              <a:t>4.</a:t>
            </a:r>
            <a:r>
              <a:rPr lang="zh-CN" altLang="zh-CN" sz="2600">
                <a:cs typeface="Times New Roman" panose="02020603050405020304" pitchFamily="18" charset="0"/>
              </a:rPr>
              <a:t>此处表示</a:t>
            </a:r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>
                <a:cs typeface="Times New Roman" panose="02020603050405020304" pitchFamily="18" charset="0"/>
              </a:rPr>
              <a:t>最喜欢的一个</a:t>
            </a:r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>
                <a:cs typeface="Times New Roman" panose="02020603050405020304" pitchFamily="18" charset="0"/>
              </a:rPr>
              <a:t>，故填</a:t>
            </a:r>
            <a:r>
              <a:rPr lang="en-US" altLang="zh-CN" sz="2600">
                <a:cs typeface="Times New Roman" panose="02020603050405020304" pitchFamily="18" charset="0"/>
              </a:rPr>
              <a:t>favourite</a:t>
            </a:r>
            <a:r>
              <a:rPr lang="zh-CN" altLang="zh-CN" sz="2600"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0854" y="2292306"/>
            <a:ext cx="485902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cs typeface="Times New Roman" panose="02020603050405020304" pitchFamily="18" charset="0"/>
              </a:rPr>
              <a:t>5.Do</a:t>
            </a:r>
            <a:r>
              <a:rPr lang="zh-CN" altLang="zh-CN" sz="2600">
                <a:cs typeface="Times New Roman" panose="02020603050405020304" pitchFamily="18" charset="0"/>
              </a:rPr>
              <a:t>后接动词原形，故填</a:t>
            </a:r>
            <a:r>
              <a:rPr lang="en-US" altLang="zh-CN" sz="2600">
                <a:cs typeface="Times New Roman" panose="02020603050405020304" pitchFamily="18" charset="0"/>
              </a:rPr>
              <a:t>have</a:t>
            </a:r>
            <a:r>
              <a:rPr lang="zh-CN" altLang="zh-CN" sz="2600"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0854" y="3321273"/>
            <a:ext cx="11062944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smtClean="0">
                <a:cs typeface="Times New Roman" panose="02020603050405020304" pitchFamily="18" charset="0"/>
              </a:rPr>
              <a:t>ride </a:t>
            </a:r>
            <a:r>
              <a:rPr lang="en-US" altLang="zh-CN" sz="2600">
                <a:cs typeface="Times New Roman" panose="02020603050405020304" pitchFamily="18" charset="0"/>
              </a:rPr>
              <a:t>one’s bicycle</a:t>
            </a:r>
            <a:r>
              <a:rPr lang="zh-CN" altLang="zh-CN" sz="2600">
                <a:cs typeface="Times New Roman" panose="02020603050405020304" pitchFamily="18" charset="0"/>
              </a:rPr>
              <a:t>为固定搭配，意为</a:t>
            </a:r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>
                <a:cs typeface="Times New Roman" panose="02020603050405020304" pitchFamily="18" charset="0"/>
              </a:rPr>
              <a:t>骑自行车</a:t>
            </a:r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>
                <a:cs typeface="Times New Roman" panose="02020603050405020304" pitchFamily="18" charset="0"/>
              </a:rPr>
              <a:t>，故填</a:t>
            </a:r>
            <a:r>
              <a:rPr lang="en-US" altLang="zh-CN" sz="2600">
                <a:cs typeface="Times New Roman" panose="02020603050405020304" pitchFamily="18" charset="0"/>
              </a:rPr>
              <a:t>bicycle</a:t>
            </a:r>
            <a:r>
              <a:rPr lang="zh-CN" altLang="zh-CN" sz="2600"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58902" y="2726465"/>
            <a:ext cx="116570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bicycle</a:t>
            </a:r>
            <a:endParaRPr lang="zh-CN" altLang="en-US" sz="2600"/>
          </a:p>
        </p:txBody>
      </p:sp>
      <p:sp>
        <p:nvSpPr>
          <p:cNvPr id="12" name="内容占位符 1">
            <a:extLst>
              <a:ext uri="{FF2B5EF4-FFF2-40B4-BE49-F238E27FC236}">
                <a16:creationId xmlns:a16="http://schemas.microsoft.com/office/drawing/2014/main" id="{50D0BF9D-8035-871D-EEB4-50CD944DDD56}"/>
              </a:ext>
            </a:extLst>
          </p:cNvPr>
          <p:cNvSpPr txBox="1">
            <a:spLocks/>
          </p:cNvSpPr>
          <p:nvPr/>
        </p:nvSpPr>
        <p:spPr bwMode="auto">
          <a:xfrm>
            <a:off x="360854" y="3886514"/>
            <a:ext cx="11485848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hobby is </a:t>
            </a:r>
            <a:r>
              <a:rPr lang="en-US" altLang="zh-CN" sz="26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6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I’ve got a </a:t>
            </a:r>
            <a:r>
              <a:rPr lang="en-US" altLang="zh-CN" sz="26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6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 of a mountain. Do you want to see it?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6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trade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交换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 about our hobbies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255508" y="3817918"/>
            <a:ext cx="137249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painting</a:t>
            </a:r>
            <a:endParaRPr lang="zh-CN" altLang="en-US" sz="2600"/>
          </a:p>
        </p:txBody>
      </p:sp>
      <p:sp>
        <p:nvSpPr>
          <p:cNvPr id="14" name="矩形 13"/>
          <p:cNvSpPr/>
          <p:nvPr/>
        </p:nvSpPr>
        <p:spPr>
          <a:xfrm>
            <a:off x="6527254" y="3886514"/>
            <a:ext cx="1463862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beautiful</a:t>
            </a:r>
            <a:endParaRPr lang="zh-CN" altLang="en-US" sz="2600"/>
          </a:p>
        </p:txBody>
      </p:sp>
      <p:sp>
        <p:nvSpPr>
          <p:cNvPr id="15" name="矩形 14"/>
          <p:cNvSpPr/>
          <p:nvPr/>
        </p:nvSpPr>
        <p:spPr>
          <a:xfrm>
            <a:off x="360854" y="5013176"/>
            <a:ext cx="1148584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>
                <a:cs typeface="Times New Roman" panose="02020603050405020304" pitchFamily="18" charset="0"/>
              </a:rPr>
              <a:t>7.</a:t>
            </a:r>
            <a:r>
              <a:rPr lang="zh-CN" altLang="zh-CN" sz="2600">
                <a:cs typeface="Times New Roman" panose="02020603050405020304" pitchFamily="18" charset="0"/>
              </a:rPr>
              <a:t>根据后面的</a:t>
            </a:r>
            <a:r>
              <a:rPr lang="en-US" altLang="zh-CN" sz="2600">
                <a:cs typeface="Times New Roman" panose="02020603050405020304" pitchFamily="18" charset="0"/>
              </a:rPr>
              <a:t>painting of a mountain</a:t>
            </a:r>
            <a:r>
              <a:rPr lang="zh-CN" altLang="zh-CN" sz="2600">
                <a:cs typeface="Times New Roman" panose="02020603050405020304" pitchFamily="18" charset="0"/>
              </a:rPr>
              <a:t>可知，爱好是画画，故填</a:t>
            </a:r>
            <a:r>
              <a:rPr lang="en-US" altLang="zh-CN" sz="2600">
                <a:cs typeface="Times New Roman" panose="02020603050405020304" pitchFamily="18" charset="0"/>
              </a:rPr>
              <a:t>painting</a:t>
            </a:r>
            <a:r>
              <a:rPr lang="zh-CN" altLang="zh-CN" sz="2600"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360854" y="5587826"/>
            <a:ext cx="11485848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painting,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4818" y="583036"/>
            <a:ext cx="11449272" cy="65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>
              <a:lnSpc>
                <a:spcPct val="150000"/>
              </a:lnSpc>
              <a:spcBef>
                <a:spcPts val="0"/>
              </a:spcBef>
              <a:tabLst>
                <a:tab pos="4231005" algn="l"/>
                <a:tab pos="819150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any</a:t>
            </a:r>
            <a:r>
              <a:rPr lang="zh-CN" altLang="zh-CN" b="0" dirty="0">
                <a:solidFill>
                  <a:srgbClr val="000000"/>
                </a:solidFill>
                <a:latin typeface="Times New Roman"/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have</a:t>
            </a:r>
            <a:r>
              <a:rPr lang="zh-CN" altLang="zh-CN" b="0" dirty="0">
                <a:solidFill>
                  <a:srgbClr val="000000"/>
                </a:solidFill>
                <a:latin typeface="Times New Roman"/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bicycle</a:t>
            </a:r>
            <a:r>
              <a:rPr lang="zh-CN" altLang="zh-CN" b="0" dirty="0">
                <a:solidFill>
                  <a:srgbClr val="000000"/>
                </a:solidFill>
                <a:latin typeface="Times New Roman"/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hobby</a:t>
            </a:r>
            <a:r>
              <a:rPr lang="zh-CN" altLang="zh-CN" b="0" dirty="0">
                <a:solidFill>
                  <a:srgbClr val="000000"/>
                </a:solidFill>
                <a:latin typeface="Times New Roman"/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beautiful</a:t>
            </a:r>
            <a:r>
              <a:rPr lang="zh-CN" altLang="zh-CN" b="0" dirty="0">
                <a:solidFill>
                  <a:srgbClr val="000000"/>
                </a:solidFill>
                <a:latin typeface="Times New Roman"/>
                <a:cs typeface="Times New Roman" panose="02020603050405020304" pitchFamily="18" charset="0"/>
              </a:rPr>
              <a:t>　</a:t>
            </a:r>
            <a:r>
              <a:rPr lang="en-US" altLang="zh-CN" b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favourite</a:t>
            </a:r>
            <a:r>
              <a:rPr lang="zh-CN" altLang="zh-CN" b="0" dirty="0">
                <a:solidFill>
                  <a:srgbClr val="000000"/>
                </a:solidFill>
                <a:latin typeface="Times New Roman"/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collecting</a:t>
            </a:r>
            <a:r>
              <a:rPr lang="zh-CN" altLang="zh-CN" b="0" dirty="0">
                <a:solidFill>
                  <a:srgbClr val="000000"/>
                </a:solidFill>
                <a:latin typeface="Times New Roman"/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painting</a:t>
            </a:r>
            <a:endParaRPr lang="zh-CN" altLang="en-US" sz="2800" b="1" kern="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642850" y="746039"/>
            <a:ext cx="10873208" cy="49384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31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  <p:bldP spid="13" grpId="0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E223490-BAE8-B20B-0881-565F37C25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38826"/>
            <a:ext cx="11485848" cy="5133713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2514600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看一看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收集的邮票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Collecting stamps is Laura’s hobby. Let’s look at these stamps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four stamps from China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stamp from the UK. It has got a picture of Big Ben on it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22.jpg" descr="id:2147492535;FounderCES">
            <a:extLst>
              <a:ext uri="{FF2B5EF4-FFF2-40B4-BE49-F238E27FC236}">
                <a16:creationId xmlns:a16="http://schemas.microsoft.com/office/drawing/2014/main" id="{A214736A-1AEF-3A8F-5EE0-17B803379C2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2918" y="1949806"/>
            <a:ext cx="4824536" cy="210508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30842092-96B8-CC8E-43F2-C9CC4061D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070" y="901745"/>
            <a:ext cx="1863416" cy="42226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37186" y="4054888"/>
            <a:ext cx="38824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F</a:t>
            </a:r>
            <a:endParaRPr lang="zh-CN" altLang="en-US" sz="2600"/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496372" y="4652618"/>
            <a:ext cx="11350330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根据图片可知，有三张来自中国的邮票，与本句不相符。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3"/>
          <p:cNvSpPr txBox="1">
            <a:spLocks/>
          </p:cNvSpPr>
          <p:nvPr/>
        </p:nvSpPr>
        <p:spPr bwMode="auto">
          <a:xfrm>
            <a:off x="496372" y="5749990"/>
            <a:ext cx="11350330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根据图片可知，有一张来自英国的邮票，上面是大本钟，与本句相符。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26701" y="5163886"/>
            <a:ext cx="4074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T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227983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593986"/>
            <a:ext cx="11485848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stamp from Canada. It has got a picture of a dragon kite on it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stamp from Australia. It has got a picture of a koala on it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Collecting stamps is Laura’s hobby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7430" y="2564904"/>
            <a:ext cx="38824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F</a:t>
            </a:r>
            <a:endParaRPr lang="zh-CN" altLang="en-US" sz="2600"/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474957" y="3164598"/>
            <a:ext cx="11350330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根据图片可知，有一张来自加拿大的邮票，上面不是一只龙风筝，与本句不相符。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5"/>
          <p:cNvSpPr txBox="1">
            <a:spLocks/>
          </p:cNvSpPr>
          <p:nvPr/>
        </p:nvSpPr>
        <p:spPr bwMode="auto">
          <a:xfrm>
            <a:off x="478582" y="4831189"/>
            <a:ext cx="11368120" cy="58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根据图片可知，有一张来自澳大利亚的邮票，上面是一只考拉，与本句相符。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6"/>
          <p:cNvSpPr txBox="1">
            <a:spLocks/>
          </p:cNvSpPr>
          <p:nvPr/>
        </p:nvSpPr>
        <p:spPr bwMode="auto">
          <a:xfrm>
            <a:off x="474957" y="5926795"/>
            <a:ext cx="11062944" cy="65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由第一句可知，收集邮票是劳拉的业余爱好，与本句相符。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36319" y="4243131"/>
            <a:ext cx="4074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T</a:t>
            </a:r>
            <a:endParaRPr lang="zh-CN" altLang="en-US" sz="2600"/>
          </a:p>
        </p:txBody>
      </p:sp>
      <p:sp>
        <p:nvSpPr>
          <p:cNvPr id="14" name="矩形 13"/>
          <p:cNvSpPr/>
          <p:nvPr/>
        </p:nvSpPr>
        <p:spPr>
          <a:xfrm>
            <a:off x="910630" y="5366004"/>
            <a:ext cx="40748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T</a:t>
            </a:r>
            <a:endParaRPr lang="zh-CN" altLang="en-US" sz="2600"/>
          </a:p>
        </p:txBody>
      </p:sp>
      <p:pic>
        <p:nvPicPr>
          <p:cNvPr id="16" name="ef22.jpg" descr="id:2147492535;FounderCES">
            <a:extLst>
              <a:ext uri="{FF2B5EF4-FFF2-40B4-BE49-F238E27FC236}">
                <a16:creationId xmlns:a16="http://schemas.microsoft.com/office/drawing/2014/main" id="{A214736A-1AEF-3A8F-5EE0-17B803379C2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1690" y="621090"/>
            <a:ext cx="4824536" cy="210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44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20699-2F44-B584-4B51-A4EDBC218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FAFCAD0D-92A5-BBBC-1F7B-DB50D00ABF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297610"/>
              </p:ext>
            </p:extLst>
          </p:nvPr>
        </p:nvGraphicFramePr>
        <p:xfrm>
          <a:off x="334566" y="1196752"/>
          <a:ext cx="1152128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460852">
                  <a:extLst>
                    <a:ext uri="{9D8B030D-6E8A-4147-A177-3AD203B41FA5}">
                      <a16:colId xmlns:a16="http://schemas.microsoft.com/office/drawing/2014/main" val="1770378179"/>
                    </a:ext>
                  </a:extLst>
                </a:gridCol>
                <a:gridCol w="11060428">
                  <a:extLst>
                    <a:ext uri="{9D8B030D-6E8A-4147-A177-3AD203B41FA5}">
                      <a16:colId xmlns:a16="http://schemas.microsoft.com/office/drawing/2014/main" val="200604781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bicycle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自行车　</a:t>
                      </a:r>
                      <a:r>
                        <a:rPr lang="en-US" alt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collect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收集　</a:t>
                      </a:r>
                      <a:r>
                        <a:rPr lang="en-US" alt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stamp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邮票　</a:t>
                      </a:r>
                      <a:r>
                        <a:rPr lang="en-US" alt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业余爱好　　　</a:t>
                      </a:r>
                      <a:endParaRPr lang="en-US" alt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*doll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玩具娃娃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bicycle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bike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常和介词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连用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构成短语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bicycle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骑自行车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went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bicycle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ride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Sunday.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我们星期日骑自行车去兜风了。</a:t>
                      </a:r>
                      <a:endParaRPr lang="zh-CN" sz="28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collect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的现在分词是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collecting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名词是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collection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收集物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收藏品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collector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收集者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收藏家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9879" marR="59879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74693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14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77212-7458-A73B-A70B-5E10056122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4BEF4116-D222-B299-F256-1E339A44F1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716595"/>
              </p:ext>
            </p:extLst>
          </p:nvPr>
        </p:nvGraphicFramePr>
        <p:xfrm>
          <a:off x="334566" y="2300848"/>
          <a:ext cx="11521280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1385269201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13257556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letter for sb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一封给某人的信　　　　</a:t>
                      </a:r>
                      <a:endParaRPr lang="en-US" alt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picture of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的照片；一幅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famous people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名人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508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280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65B567-2DE0-F5EE-15EE-547336E85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2B230B7D-39F6-DA95-ABD7-6EB4701987E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34566" y="782434"/>
          <a:ext cx="11521280" cy="576072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4225453906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443117209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Collecting stamps is my hobby.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集邮是我的业余爱好。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collecting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stamps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是动名词短语作主语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表示单数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谓语动词要用第三人称单数形式。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are those?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那些是什么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These are stamps from Canada.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这些是来自加拿大的邮票。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Have you got any stamps from China?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你有来自中国的邮票吗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 And all of these stamps are from China too. 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并且所有这些邮票也来自中国。</a:t>
                      </a:r>
                      <a:endParaRPr lang="en-US" altLang="zh-CN" sz="28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19150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kumimoji="0" lang="zh-CN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kumimoji="0" lang="zh-CN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kumimoji="0" lang="zh-CN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所有的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kumimoji="0" lang="zh-CN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kumimoji="0" lang="zh-CN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为代词。如</a:t>
                      </a:r>
                      <a:r>
                        <a:rPr kumimoji="0" lang="zh-CN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19150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lovely.</a:t>
                      </a:r>
                      <a:r>
                        <a:rPr kumimoji="0" lang="en-US" altLang="zh-CN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zh-CN" altLang="en-US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所有的孩子都很可爱。</a:t>
                      </a:r>
                      <a:endParaRPr kumimoji="0" lang="zh-CN" altLang="en-US" sz="2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4980" marR="2498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1069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900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EEA7AB-4D24-22C5-E7D8-04F3807959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5326FF70-C2A2-41B2-1729-3C183C52CB7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34566" y="981674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4225453906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443117209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 This letter is from your mother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这封信是你妈妈寄来的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 What’s your hobby?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你的爱好是什么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7. But I’ve got some dolls from China.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但我有一些来自中国的玩具娃娃。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from/come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不仅可以说明人来自哪个国家或地区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也可以说明物品的来源地。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 I like riding my bicycle.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我喜欢骑自行车。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喜欢做某事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running.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他喜欢跑步。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4980" marR="2498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1069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01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7C7FB-E988-6CA5-EA00-DF0A71F068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803E3A8D-9B0F-37AB-5043-8F52FB5B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325825"/>
              </p:ext>
            </p:extLst>
          </p:nvPr>
        </p:nvGraphicFramePr>
        <p:xfrm>
          <a:off x="334566" y="1700808"/>
          <a:ext cx="1152128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460852">
                  <a:extLst>
                    <a:ext uri="{9D8B030D-6E8A-4147-A177-3AD203B41FA5}">
                      <a16:colId xmlns:a16="http://schemas.microsoft.com/office/drawing/2014/main" val="3929048264"/>
                    </a:ext>
                  </a:extLst>
                </a:gridCol>
                <a:gridCol w="11060428">
                  <a:extLst>
                    <a:ext uri="{9D8B030D-6E8A-4147-A177-3AD203B41FA5}">
                      <a16:colId xmlns:a16="http://schemas.microsoft.com/office/drawing/2014/main" val="2772575347"/>
                    </a:ext>
                  </a:extLst>
                </a:gridCol>
              </a:tblGrid>
              <a:tr h="300334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询问远处的多数物品的句型及其答语：—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are those? 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These are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28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此句型通常用于询问远处的那些是什么。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那些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，用来提问离说话人较远的物品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复数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；提问离说话人较近的物品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复数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these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。如：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are those?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那些是什么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These are boxes.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这些是盒子。</a:t>
                      </a:r>
                    </a:p>
                  </a:txBody>
                  <a:tcPr marL="39707" marR="39707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057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848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78628-08AE-48DC-6E66-FA635014B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ED18C1D5-F727-FDC1-5DF8-15338E0BDE7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34566" y="1749786"/>
          <a:ext cx="1152128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460852">
                  <a:extLst>
                    <a:ext uri="{9D8B030D-6E8A-4147-A177-3AD203B41FA5}">
                      <a16:colId xmlns:a16="http://schemas.microsoft.com/office/drawing/2014/main" val="3929048264"/>
                    </a:ext>
                  </a:extLst>
                </a:gridCol>
                <a:gridCol w="11060428">
                  <a:extLst>
                    <a:ext uri="{9D8B030D-6E8A-4147-A177-3AD203B41FA5}">
                      <a16:colId xmlns:a16="http://schemas.microsoft.com/office/drawing/2014/main" val="2772575347"/>
                    </a:ext>
                  </a:extLst>
                </a:gridCol>
              </a:tblGrid>
              <a:tr h="30033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询问对方是否有某物的句型及其答语：—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you got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I have. /No, I haven’t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got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有，拥有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。当句子是一般疑问句时，要把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got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提前；如果主语是第三人称单数时，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要变为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。如：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 she got a bike? 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她有一辆自行车吗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 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 she hasn’t. 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不，她没有。</a:t>
                      </a:r>
                    </a:p>
                  </a:txBody>
                  <a:tcPr marL="39707" marR="39707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057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4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27482"/>
            <a:ext cx="11485848" cy="3888500"/>
          </a:xfrm>
        </p:spPr>
        <p:txBody>
          <a:bodyPr/>
          <a:lstStyle/>
          <a:p>
            <a:pPr hangingPunct="0">
              <a:tabLst>
                <a:tab pos="4230688" algn="l"/>
                <a:tab pos="63658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3658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toys	B. dogs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3658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have	B. great 	C. collect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3658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another	B. stamp	C. China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3658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hobby 	B. too 	C. of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3658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Chinese	B. these	C. those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5118"/>
            <a:ext cx="10558888" cy="78230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335566" y="2708920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toys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35566" y="3314529"/>
            <a:ext cx="1159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collect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35566" y="3959646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stamp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35566" y="4626204"/>
            <a:ext cx="114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hobby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35566" y="5273991"/>
            <a:ext cx="1401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Chinese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48134" y="26916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48134" y="33485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65386" y="397439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44548" y="46262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44548" y="52567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1507</Words>
  <Application>Microsoft Office PowerPoint</Application>
  <PresentationFormat>自定义</PresentationFormat>
  <Paragraphs>237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429</cp:revision>
  <dcterms:created xsi:type="dcterms:W3CDTF">2020-11-06T05:24:00Z</dcterms:created>
  <dcterms:modified xsi:type="dcterms:W3CDTF">2025-06-10T02:28:09Z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